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71" r:id="rId2"/>
    <p:sldId id="258" r:id="rId3"/>
    <p:sldId id="264" r:id="rId4"/>
    <p:sldId id="265" r:id="rId5"/>
    <p:sldId id="273" r:id="rId6"/>
    <p:sldId id="262" r:id="rId7"/>
    <p:sldId id="277" r:id="rId8"/>
    <p:sldId id="282" r:id="rId9"/>
    <p:sldId id="283" r:id="rId10"/>
    <p:sldId id="276" r:id="rId11"/>
    <p:sldId id="268" r:id="rId12"/>
    <p:sldId id="278" r:id="rId13"/>
    <p:sldId id="270" r:id="rId14"/>
    <p:sldId id="279" r:id="rId15"/>
    <p:sldId id="280" r:id="rId16"/>
    <p:sldId id="272" r:id="rId17"/>
  </p:sldIdLst>
  <p:sldSz cx="9144000" cy="6858000" type="screen4x3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8757" autoAdjust="0"/>
  </p:normalViewPr>
  <p:slideViewPr>
    <p:cSldViewPr>
      <p:cViewPr>
        <p:scale>
          <a:sx n="87" d="100"/>
          <a:sy n="87" d="100"/>
        </p:scale>
        <p:origin x="-780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73FDF-9E42-4FCC-AC84-BA64868FC727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0A1BF-A6A0-4F0F-9044-2F61C708A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21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88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52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97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05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48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02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0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85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18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63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57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DE06C-3A1C-4D05-9F02-7BDC90AA6082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E94B8-A482-4242-A773-5C27D84F3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975" y="3699996"/>
            <a:ext cx="5756822" cy="2952328"/>
          </a:xfrm>
          <a:prstGeom prst="rect">
            <a:avLst/>
          </a:prstGeom>
        </p:spPr>
      </p:pic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4320000" y="4692157"/>
            <a:ext cx="4500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Председатель Союза работодателей Республики Башкортостан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136516" y="3722290"/>
            <a:ext cx="5760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 eaLnBrk="1" hangingPunct="1"/>
            <a:r>
              <a:rPr lang="ru-RU" sz="2400" b="1" dirty="0" err="1" smtClean="0">
                <a:solidFill>
                  <a:schemeClr val="tx2"/>
                </a:solidFill>
                <a:latin typeface="Arial" charset="0"/>
              </a:rPr>
              <a:t>Шолом</a:t>
            </a:r>
            <a:endParaRPr lang="ru-RU" sz="2400" b="1" dirty="0">
              <a:solidFill>
                <a:schemeClr val="tx2"/>
              </a:solidFill>
              <a:latin typeface="Arial" charset="0"/>
            </a:endParaRPr>
          </a:p>
          <a:p>
            <a:pPr algn="ctr" eaLnBrk="1" hangingPunct="1"/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Владимир Юрьевич</a:t>
            </a:r>
            <a:endParaRPr lang="ru-RU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446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Союз работодателей Республики Башкортостан</a:t>
            </a:r>
            <a:endParaRPr lang="ru-RU" sz="1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484784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работе по формированию национальной системы развития квалификаций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Республике Башкортостан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971600" y="693906"/>
            <a:ext cx="7315835" cy="2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0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539552" y="517131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169476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21600" y="639149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10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672"/>
              </p:ext>
            </p:extLst>
          </p:nvPr>
        </p:nvGraphicFramePr>
        <p:xfrm>
          <a:off x="457200" y="1484783"/>
          <a:ext cx="8229599" cy="51299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948"/>
                <a:gridCol w="2025445"/>
                <a:gridCol w="462116"/>
                <a:gridCol w="2330245"/>
                <a:gridCol w="471948"/>
                <a:gridCol w="2467897"/>
              </a:tblGrid>
              <a:tr h="450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области сварки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финансового рынка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электроэнергетике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493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</a:t>
                      </a:r>
                      <a:r>
                        <a:rPr lang="ru-RU" sz="12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наноиндустрии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машиностроении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горно-металлургическом комплексе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42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жилищно-коммунальном хозяйстве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отрасли судостроения и морской техники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22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области ракетной техники и космической деятельности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450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строительстве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нефтегазовом комплексе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области фармации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450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индустрии гостеприимства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сфере атомной энергии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индустрии красоты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450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СПКв здравоохранении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автомобилестроении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25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авиастроении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7795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области информационных технологий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целлюлозно-бумажной, мебельной и деревообрабатывающей промышленности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26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торговой, внешнеторговой и по отдельным видам предпринимательской и экономической деятельности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450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железнодорожного транспорта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вобласти управления персоналом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27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сельском хозяйстве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5866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в лифтовой отрасли и сфере вертикального транспорта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СПК офисных специалистов и вспомогательных административных работников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28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области издательского дела, полиграфического производства и распространения печатной продукции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</a:tr>
              <a:tr h="5866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химического и биотехнологического комплекса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374" marR="7374" marT="737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9" y="90872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СПИСОК СОВЕТОВ ПО ПРОФЕССИОНАЛЬНЫМ КВАЛИФИКАЦИЯМ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8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29136" y="1476098"/>
            <a:ext cx="82809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b="1" u="none" strike="noStrike" dirty="0" smtClean="0">
                <a:solidFill>
                  <a:srgbClr val="002060"/>
                </a:solidFill>
                <a:effectLst/>
                <a:latin typeface="+mn-lt"/>
              </a:rPr>
              <a:t>Эксперты, квалификация которых подтверждена в рамках </a:t>
            </a:r>
          </a:p>
          <a:p>
            <a:pPr algn="ctr" fontAlgn="b"/>
            <a:r>
              <a:rPr lang="ru-RU" b="1" u="none" strike="noStrike" dirty="0" smtClean="0">
                <a:solidFill>
                  <a:srgbClr val="002060"/>
                </a:solidFill>
                <a:effectLst/>
                <a:latin typeface="+mn-lt"/>
              </a:rPr>
              <a:t>национальной системы квалификаций</a:t>
            </a:r>
            <a:endParaRPr lang="ru-RU" b="1" i="0" u="none" strike="noStrike" dirty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99056" y="1088969"/>
            <a:ext cx="3310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ru-RU" b="1" u="none" strike="noStrike" dirty="0" smtClean="0">
                <a:solidFill>
                  <a:srgbClr val="002060"/>
                </a:solidFill>
                <a:effectLst/>
                <a:latin typeface="+mn-lt"/>
              </a:rPr>
              <a:t>ЭКСПЕРТНЫЙ ПОТЕНЦИАЛ в РБ</a:t>
            </a:r>
            <a:endParaRPr lang="ru-RU" b="1" i="0" u="none" strike="noStrike" dirty="0">
              <a:solidFill>
                <a:srgbClr val="002060"/>
              </a:solidFill>
              <a:effectLst/>
              <a:latin typeface="+mn-lt"/>
            </a:endParaRPr>
          </a:p>
        </p:txBody>
      </p:sp>
      <p:pic>
        <p:nvPicPr>
          <p:cNvPr id="8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366339" y="692696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23527" y="169475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9657"/>
              </p:ext>
            </p:extLst>
          </p:nvPr>
        </p:nvGraphicFramePr>
        <p:xfrm>
          <a:off x="899592" y="2204864"/>
          <a:ext cx="7819675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1924"/>
                <a:gridCol w="1877751"/>
              </a:tblGrid>
              <a:tr h="59211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Эксперты независимой оценки квалификаций </a:t>
                      </a:r>
                      <a:endParaRPr lang="ru-RU" sz="1600" b="1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rtl="0" fontAlgn="b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Советов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по профессиональным квалификациям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7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           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         СПК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в машиностроении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28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7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          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по финансовым рынка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7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         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в</a:t>
                      </a:r>
                      <a:r>
                        <a:rPr lang="ru-RU" sz="16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области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сварки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</a:rPr>
                        <a:t>19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7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         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строительстве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6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7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       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 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ЖКХ (похоронное дело)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ru-RU" sz="16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3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7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    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    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в лифтовой отрасли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ru-RU" sz="16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3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17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   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      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СПК офисных специалистов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7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92112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Эксперты профессионально-общественной аккредитации образовательных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программ Советов по профессиональных квалификаций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211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                      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СПК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по финансовым </a:t>
                      </a:r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рынкам</a:t>
                      </a:r>
                    </a:p>
                    <a:p>
                      <a:pPr algn="l" rtl="0" fontAlgn="b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                                           СПК в области сварки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5</a:t>
                      </a:r>
                    </a:p>
                    <a:p>
                      <a:pPr algn="l" rtl="0" fontAlgn="b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1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643814" y="630002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11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52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917" y="182326"/>
            <a:ext cx="8179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3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366339" y="692696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45129" y="1052736"/>
            <a:ext cx="7774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ПРОЕКТ РАСПРЕДЕЛЕНИЯ КВАЛИФИКАЦИЙ МЕЖДУ ВУЗАМ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РЕСПУБЛИКИ БАШКОРТОСТАН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5128" y="1847726"/>
            <a:ext cx="75493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На заседании Совета ректоров вузов Республики Башкортостан от 19 октября 2016 года, было предложено создать структурные подразделения регионального  методического центра развития квалификаций со статусом отделений  по следующим видам деятельности:</a:t>
            </a:r>
            <a:endParaRPr lang="ru-RU" sz="1600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92872"/>
              </p:ext>
            </p:extLst>
          </p:nvPr>
        </p:nvGraphicFramePr>
        <p:xfrm>
          <a:off x="1115616" y="2996952"/>
          <a:ext cx="7234803" cy="2949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2449"/>
                <a:gridCol w="3202354"/>
              </a:tblGrid>
              <a:tr h="4214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Нефтегазовая отрасль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УГНТУ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14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Авиация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машиностроение, связь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УГАТУ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14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Сельское хозяйство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БГАУ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14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</a:rPr>
                        <a:t>Медицина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БГМУ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14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Педагогика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БГПУ им. </a:t>
                      </a:r>
                      <a:r>
                        <a:rPr lang="ru-RU" sz="16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Акмуллы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14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</a:rPr>
                        <a:t>Гуманитарная сфера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БашГУ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14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Культура, искусство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УГИИ им. З. Исмагилова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7917" y="6165304"/>
            <a:ext cx="8334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Источник: Материалы заседания Совета ректоров вузов РБ от 19 октября 2016 </a:t>
            </a:r>
            <a:r>
              <a:rPr lang="ru-RU" sz="1200" dirty="0" smtClean="0"/>
              <a:t>г.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566443" y="639613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12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6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366339" y="692696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57917" y="182326"/>
            <a:ext cx="8179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8406" y="1114029"/>
            <a:ext cx="7128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ОРГАНИЗАЦИОННАЯ МОДЕЛЬ ПО ВНЕДРЕНИЮ НАЦИОНАЛЬНОЙ  СИСТЕМЫ  КВАЛИФИКАЦИЙ В РЕСПУБЛИКЕ БАШКОРТОСТАН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32440" y="645333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13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6381328"/>
            <a:ext cx="8218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Примечание: Одобрено на заседании Совета ректоров вузов Республики Башкортостан. Протокол заседания от 07.06.2017</a:t>
            </a: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Ринат\Desktop\Презентация  на Координационный совет\Организационная структура системы профессиональных квалификаций РБ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33547" y="454277"/>
            <a:ext cx="4428590" cy="720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4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116" y="3940021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i="1" dirty="0" smtClean="0">
                <a:solidFill>
                  <a:srgbClr val="002060"/>
                </a:solidFill>
              </a:rPr>
              <a:t>«Право </a:t>
            </a:r>
            <a:r>
              <a:rPr lang="ru-RU" i="1" dirty="0">
                <a:solidFill>
                  <a:srgbClr val="002060"/>
                </a:solidFill>
              </a:rPr>
              <a:t>на осуществление медицинской деятельности в Российской Федерации имеют лица, получившие медицинское или иное образование в Российской Федерации в соответствии с федеральными государственными образовательными стандартами и имеющие свидетельство об аккредитации </a:t>
            </a:r>
            <a:r>
              <a:rPr lang="ru-RU" i="1" dirty="0" smtClean="0">
                <a:solidFill>
                  <a:srgbClr val="002060"/>
                </a:solidFill>
              </a:rPr>
              <a:t>специалиста».  (ст.69 п.1);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аккредитация </a:t>
            </a:r>
            <a:r>
              <a:rPr lang="ru-RU" dirty="0">
                <a:solidFill>
                  <a:srgbClr val="002060"/>
                </a:solidFill>
              </a:rPr>
              <a:t>специалиста проводится аккредитационными комиссиями (ст.69);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аккредитационные </a:t>
            </a:r>
            <a:r>
              <a:rPr lang="ru-RU" dirty="0">
                <a:solidFill>
                  <a:srgbClr val="002060"/>
                </a:solidFill>
              </a:rPr>
              <a:t>комиссии формируются Минздравом России по представлению некоммерческих профессиональных сообществ (ст.69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45" y="634436"/>
            <a:ext cx="83518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57917" y="182326"/>
            <a:ext cx="8179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5327" y="994799"/>
            <a:ext cx="785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ОСОБЕННОСТИ ВНЕДРЕНИЯ СИСТЕМЫ ПРОФЕССИОНАЛЬНЫХ КВАЛИФИКАЦИЙ В ЗДРАВООХРАНЕНИИ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345" y="1772816"/>
            <a:ext cx="8475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Работа по созданию системы аккредитации специалистов ведется совместно Министерством здравоохранения РФ и Первым Московским Государственным  Медицинским Университетом им. И. Сеченова (федеральный методический центр аккредитации специалистов).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924944"/>
            <a:ext cx="843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Федеральный закон от 21.11.2011 №323-ФЗ «Об основах охраны здоровья граждан в Российской Федерации» (с изменениями, внесенными Федеральным законом от 29.12.2015 №389) регламентируют, что: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26302" y="636987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14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1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4436"/>
            <a:ext cx="835183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4092" y="182326"/>
            <a:ext cx="8179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502" y="994799"/>
            <a:ext cx="7855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СИСТЕМА АККРЕДИТАЦИИ СПЕЦИАЛИСТА  В ЗДРАВОХРАНЕНИИ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69863" y="1647533"/>
            <a:ext cx="5112568" cy="35059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707904" y="1628800"/>
            <a:ext cx="1248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Выпускник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69863" y="2142148"/>
            <a:ext cx="5112568" cy="48532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30303" y="2924944"/>
            <a:ext cx="2818150" cy="9252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164088" y="2195572"/>
            <a:ext cx="2679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Первичная аккредитация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814509" y="2996952"/>
            <a:ext cx="248427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Осуществление профессиональной деятельности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26247" y="5198544"/>
            <a:ext cx="3420380" cy="75073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60635" y="6212306"/>
            <a:ext cx="3602016" cy="45705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270262" y="5281524"/>
            <a:ext cx="3132349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Непрерывное профессиональное развитие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472099" y="6237312"/>
            <a:ext cx="327636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Повторная аккредитация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69863" y="2924944"/>
            <a:ext cx="1800199" cy="95869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725986" y="2924944"/>
            <a:ext cx="1472269" cy="96175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796044" y="3218121"/>
            <a:ext cx="133020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Ординатура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741871" y="2962028"/>
            <a:ext cx="1662108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Новая квалификация (специальность)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45727" y="2960314"/>
            <a:ext cx="1048921" cy="92638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17735" y="3106044"/>
            <a:ext cx="90490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Новый навык</a:t>
            </a:r>
            <a:endParaRPr lang="ru-RU" sz="16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03352" y="4221088"/>
            <a:ext cx="4657283" cy="7585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89743" y="4293096"/>
            <a:ext cx="408645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Первичная специализированная аккредитация</a:t>
            </a:r>
            <a:endParaRPr lang="ru-RU" dirty="0"/>
          </a:p>
        </p:txBody>
      </p:sp>
      <p:cxnSp>
        <p:nvCxnSpPr>
          <p:cNvPr id="1027" name="Прямая со стрелкой 1026"/>
          <p:cNvCxnSpPr>
            <a:endCxn id="17" idx="0"/>
          </p:cNvCxnSpPr>
          <p:nvPr/>
        </p:nvCxnSpPr>
        <p:spPr>
          <a:xfrm flipH="1">
            <a:off x="4462121" y="2627471"/>
            <a:ext cx="1009978" cy="2974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 стрелкой 1032"/>
          <p:cNvCxnSpPr>
            <a:stCxn id="16" idx="2"/>
          </p:cNvCxnSpPr>
          <p:nvPr/>
        </p:nvCxnSpPr>
        <p:spPr>
          <a:xfrm>
            <a:off x="2569963" y="3883643"/>
            <a:ext cx="2962" cy="30252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 стрелкой 1034"/>
          <p:cNvCxnSpPr>
            <a:stCxn id="20" idx="2"/>
          </p:cNvCxnSpPr>
          <p:nvPr/>
        </p:nvCxnSpPr>
        <p:spPr>
          <a:xfrm flipH="1">
            <a:off x="970187" y="3886695"/>
            <a:ext cx="1" cy="2994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517735" y="5198281"/>
            <a:ext cx="3708412" cy="75099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589743" y="5292497"/>
            <a:ext cx="309634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Осуществление профессиональной деятельности</a:t>
            </a:r>
            <a:endParaRPr lang="ru-RU" sz="1600" dirty="0"/>
          </a:p>
        </p:txBody>
      </p:sp>
      <p:cxnSp>
        <p:nvCxnSpPr>
          <p:cNvPr id="1037" name="Прямая со стрелкой 1036"/>
          <p:cNvCxnSpPr/>
          <p:nvPr/>
        </p:nvCxnSpPr>
        <p:spPr>
          <a:xfrm>
            <a:off x="4462121" y="3886695"/>
            <a:ext cx="975" cy="2994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Прямая со стрелкой 1038"/>
          <p:cNvCxnSpPr>
            <a:endCxn id="9" idx="0"/>
          </p:cNvCxnSpPr>
          <p:nvPr/>
        </p:nvCxnSpPr>
        <p:spPr>
          <a:xfrm>
            <a:off x="5414279" y="2627471"/>
            <a:ext cx="1625099" cy="2974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 стрелкой 1045"/>
          <p:cNvCxnSpPr>
            <a:stCxn id="9" idx="2"/>
          </p:cNvCxnSpPr>
          <p:nvPr/>
        </p:nvCxnSpPr>
        <p:spPr>
          <a:xfrm>
            <a:off x="7039378" y="3850157"/>
            <a:ext cx="17269" cy="13483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Прямая со стрелкой 1047"/>
          <p:cNvCxnSpPr>
            <a:stCxn id="44" idx="3"/>
            <a:endCxn id="12" idx="1"/>
          </p:cNvCxnSpPr>
          <p:nvPr/>
        </p:nvCxnSpPr>
        <p:spPr>
          <a:xfrm>
            <a:off x="4226147" y="5573781"/>
            <a:ext cx="900100" cy="13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Прямая со стрелкой 1049"/>
          <p:cNvCxnSpPr>
            <a:stCxn id="9" idx="1"/>
            <a:endCxn id="17" idx="3"/>
          </p:cNvCxnSpPr>
          <p:nvPr/>
        </p:nvCxnSpPr>
        <p:spPr>
          <a:xfrm flipH="1">
            <a:off x="5198255" y="3387551"/>
            <a:ext cx="432048" cy="1826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Соединительная линия уступом 1053"/>
          <p:cNvCxnSpPr>
            <a:stCxn id="13" idx="3"/>
            <a:endCxn id="9" idx="3"/>
          </p:cNvCxnSpPr>
          <p:nvPr/>
        </p:nvCxnSpPr>
        <p:spPr>
          <a:xfrm flipH="1" flipV="1">
            <a:off x="8448453" y="3387551"/>
            <a:ext cx="314198" cy="3053282"/>
          </a:xfrm>
          <a:prstGeom prst="bentConnector3">
            <a:avLst>
              <a:gd name="adj1" fmla="val -72757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2" idx="2"/>
          </p:cNvCxnSpPr>
          <p:nvPr/>
        </p:nvCxnSpPr>
        <p:spPr>
          <a:xfrm flipH="1">
            <a:off x="6836436" y="5949280"/>
            <a:ext cx="1" cy="2630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44" idx="0"/>
          </p:cNvCxnSpPr>
          <p:nvPr/>
        </p:nvCxnSpPr>
        <p:spPr>
          <a:xfrm>
            <a:off x="2371941" y="4979684"/>
            <a:ext cx="0" cy="21859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51520" y="6309320"/>
            <a:ext cx="468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Источник: Система аккредитации специалиста. Информация представленная на Совете ректоров вузов Республики Башкортостан 15.11.2017</a:t>
            </a:r>
            <a:endParaRPr lang="ru-RU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8786014" y="657093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15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1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975" y="3699996"/>
            <a:ext cx="5756822" cy="2952328"/>
          </a:xfrm>
          <a:prstGeom prst="rect">
            <a:avLst/>
          </a:prstGeom>
        </p:spPr>
      </p:pic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4320000" y="4692157"/>
            <a:ext cx="4500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Председатель Союза работодателей Республики Башкортостан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136516" y="3722290"/>
            <a:ext cx="5760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 eaLnBrk="1" hangingPunct="1"/>
            <a:r>
              <a:rPr lang="ru-RU" sz="2400" b="1" dirty="0" err="1" smtClean="0">
                <a:solidFill>
                  <a:schemeClr val="tx2"/>
                </a:solidFill>
                <a:latin typeface="Arial" charset="0"/>
              </a:rPr>
              <a:t>Шолом</a:t>
            </a:r>
            <a:endParaRPr lang="ru-RU" sz="2400" b="1" dirty="0">
              <a:solidFill>
                <a:schemeClr val="tx2"/>
              </a:solidFill>
              <a:latin typeface="Arial" charset="0"/>
            </a:endParaRPr>
          </a:p>
          <a:p>
            <a:pPr algn="ctr" eaLnBrk="1" hangingPunct="1"/>
            <a:r>
              <a:rPr lang="ru-RU" sz="2400" b="1" dirty="0" smtClean="0">
                <a:solidFill>
                  <a:schemeClr val="tx2"/>
                </a:solidFill>
                <a:latin typeface="Arial" charset="0"/>
              </a:rPr>
              <a:t>Владимир Юрьевич</a:t>
            </a:r>
            <a:endParaRPr lang="ru-RU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0567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FF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Союз работодателей республики Башкортостан</a:t>
            </a:r>
            <a:endParaRPr lang="ru-RU" sz="1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0974" y="1802882"/>
            <a:ext cx="54934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Спасибо за внимание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971600" y="693906"/>
            <a:ext cx="7315835" cy="2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46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1052596" y="714710"/>
            <a:ext cx="7315835" cy="2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08222" y="1259468"/>
            <a:ext cx="724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ОСНОВНЫЕ УЧАСТНИКИ НАЦИОНАЛЬНОЙ СИСТЕМЫ КВАЛИФИКАЦИЙ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1916832"/>
            <a:ext cx="617322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Национальный совет при президенте РФ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Национальное агентство развития квалификаций (НАРК)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Советы по профессиональным квалификациям (СПК)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Министерство труда РФ  и Министерство образования РФ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Общероссийские объединения работодателей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Региональное правительство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Региональные объединения работодателей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</a:rPr>
              <a:t>Региональный методический центр (РМЦ)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Центры независимой оценки квалификаций (ЦОК)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Образовательные организации</a:t>
            </a:r>
            <a:endParaRPr lang="ru-RU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Работодатели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С</a:t>
            </a:r>
            <a:r>
              <a:rPr lang="ru-RU" dirty="0" smtClean="0">
                <a:solidFill>
                  <a:srgbClr val="002060"/>
                </a:solidFill>
              </a:rPr>
              <a:t>оискатели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0073" y="206923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1988840"/>
            <a:ext cx="615553" cy="13774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Федеральный уровень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1537" y="3933056"/>
            <a:ext cx="615553" cy="12961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Региональный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уровень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6069196"/>
            <a:ext cx="82089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rgbClr val="002060"/>
                </a:solidFill>
              </a:rPr>
              <a:t>Источник: </a:t>
            </a:r>
            <a:r>
              <a:rPr lang="ru-RU" sz="1100" b="1" dirty="0" smtClean="0">
                <a:solidFill>
                  <a:srgbClr val="002060"/>
                </a:solidFill>
              </a:rPr>
              <a:t>«Примерная модель организации работ по формированию элементов национальной системы профессиональных квалификаций на региональном уровне» </a:t>
            </a:r>
            <a:r>
              <a:rPr lang="ru-RU" sz="1100" dirty="0" smtClean="0">
                <a:solidFill>
                  <a:srgbClr val="002060"/>
                </a:solidFill>
              </a:rPr>
              <a:t>Принята Национальным советом  при Президенте Российской Федерации по профессиональным квалификациям (протокол от 23 ноября 2015 г. № 13, п.4)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62802" y="642197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29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723" y="1700808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</a:rPr>
              <a:t>РМЦ, созданные на базе объединений работодателей: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Нижегородская ассоциация промышленников и предпринимателей;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Межрегиональная ассоциация руководителей предприятий (Новосибирская область);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Союз промышленников и предпринимателей Республики Коми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Оренбургский областной союз промышленников и предпринимателей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</a:rPr>
              <a:t>РМЦ, созданные на базе образовательных и научно-методических организаций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Ростовский государственный экономический университет (РИНХ);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Хабаровский краевой институт переподготовки и повышения квалификации в сфере профессионального образования;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Центр профессионального образования Самарской области.</a:t>
            </a:r>
          </a:p>
          <a:p>
            <a:pPr lvl="0">
              <a:spcAft>
                <a:spcPts val="600"/>
              </a:spcAft>
            </a:pPr>
            <a:endParaRPr lang="ru-RU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3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395536" y="548680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104304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ПРИМЕРЫ ОРГАНИЗАЦИОННЫХ ФОРМ ДЕЙСТВУЮЩИХ в РФ РЕГИОНАЛЬНЫХ МЕТОДИЧЕСКИХ ЦЕНТРОВ  (РМЦ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723" y="116632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89765" y="633444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77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340768"/>
            <a:ext cx="856895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РМЦ, созданные на базе организаций, осуществляющих развитие квалификаций: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Региональное агентство развития квалификаций (Белгородская область);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Краевой центр профориентации и развития квалификаций (Красноярский край);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Агентство по развитию человеческого капитала в Северо-Западном федеральном округе (Ленинградская область, Санкт-Петербург)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Челябинское региональное агентство развития квалификаций.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</a:rPr>
              <a:t>Совместное выполнение функций РМЦ: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Функции РМЦ совместно выполняют Свердловский областной Союз промышленников и предпринимателей и Межотраслевой ЭМ ФГАОУ ВПО «Уральский федеральный университет им. Первого Президента России Б.Н. Ельцина».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b="1" dirty="0">
                <a:solidFill>
                  <a:srgbClr val="C00000"/>
                </a:solidFill>
              </a:rPr>
              <a:t>Функции РМЦ совместно выполняют Союз работодателей Республики Башкортостан и Совет ректоров вузов Республики Башкортостан (Сетевой университет)</a:t>
            </a:r>
          </a:p>
          <a:p>
            <a:pPr marL="285750" lvl="0" indent="-285750">
              <a:spcAft>
                <a:spcPts val="600"/>
              </a:spcAft>
              <a:buFont typeface="Wingdings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395536" y="548680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980728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ПРИМЕРЫ ОРГАНИЗАЦИОННЫХ ФОРМ ДЕЙСТВУЮЩИХ в РФ РЕГИОНАЛЬНЫХ МЕТОДИЧЕСКИХ ЦЕНТРОВ  (РМЦ</a:t>
            </a:r>
            <a:r>
              <a:rPr lang="ru-RU" dirty="0"/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6632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30336" y="634067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54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395536" y="692696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58643" y="241484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644" y="108436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ПИЛОТНЫЕ РЕГИОНЫ (РЕГИОНЫ-ПАРТНЕРЫ)</a:t>
            </a:r>
          </a:p>
          <a:p>
            <a:r>
              <a:rPr lang="ru-RU" dirty="0">
                <a:solidFill>
                  <a:srgbClr val="002060"/>
                </a:solidFill>
              </a:rPr>
              <a:t>у</a:t>
            </a:r>
            <a:r>
              <a:rPr lang="ru-RU" dirty="0" smtClean="0">
                <a:solidFill>
                  <a:srgbClr val="002060"/>
                </a:solidFill>
              </a:rPr>
              <a:t>твержденные решениями Национального Совета по развитию квалификаций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426833"/>
              </p:ext>
            </p:extLst>
          </p:nvPr>
        </p:nvGraphicFramePr>
        <p:xfrm>
          <a:off x="558645" y="1802706"/>
          <a:ext cx="8104156" cy="47632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405"/>
                <a:gridCol w="2860290"/>
                <a:gridCol w="595894"/>
                <a:gridCol w="851277"/>
                <a:gridCol w="2860290"/>
              </a:tblGrid>
              <a:tr h="36640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2016 год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2017 год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Белгородская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Алтайский край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Красноярский край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Республика Алтай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Ленинградская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Иркутская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Нижегородская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Калужская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Новосибирская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Курская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Республика Коми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Оренбургская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Самарская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Республика Марий Эл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Свердловская </a:t>
                      </a:r>
                      <a:r>
                        <a:rPr lang="ru-RU" sz="1800" b="1" u="none" strike="noStrike" dirty="0" err="1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обрасть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Ростовская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Хабаровский край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Смоленская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Челябинская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Тульская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Тюменская область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6407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ru-RU" sz="1800" b="1" i="0" u="none" strike="noStrike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Ульяновская область 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662802" y="638132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74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91" y="1631777"/>
            <a:ext cx="8352928" cy="4461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94852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Позиция Республики </a:t>
            </a:r>
            <a:r>
              <a:rPr lang="ru-RU" b="1" dirty="0">
                <a:solidFill>
                  <a:srgbClr val="002060"/>
                </a:solidFill>
              </a:rPr>
              <a:t>Б</a:t>
            </a:r>
            <a:r>
              <a:rPr lang="ru-RU" b="1" dirty="0" smtClean="0">
                <a:solidFill>
                  <a:srgbClr val="002060"/>
                </a:solidFill>
              </a:rPr>
              <a:t>ашкортостан в развитии центров оценки квалификаций (ЦОК) в </a:t>
            </a:r>
            <a:r>
              <a:rPr lang="ru-RU" b="1" dirty="0" smtClean="0">
                <a:solidFill>
                  <a:srgbClr val="C00000"/>
                </a:solidFill>
              </a:rPr>
              <a:t>2016 </a:t>
            </a:r>
            <a:r>
              <a:rPr lang="ru-RU" b="1" dirty="0" smtClean="0">
                <a:solidFill>
                  <a:srgbClr val="002060"/>
                </a:solidFill>
              </a:rPr>
              <a:t>году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8385" y="613568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Количество экзаменационных площадок ЦОК в  регионах  в  2016 году по информации Национального агентства развития квалификаций</a:t>
            </a: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6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395536" y="548680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473791" y="128534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69265" y="636652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7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08497"/>
              </p:ext>
            </p:extLst>
          </p:nvPr>
        </p:nvGraphicFramePr>
        <p:xfrm>
          <a:off x="251520" y="1566084"/>
          <a:ext cx="8712968" cy="4596116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371915"/>
                <a:gridCol w="4248472"/>
                <a:gridCol w="2232248"/>
                <a:gridCol w="1860333"/>
              </a:tblGrid>
              <a:tr h="36227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Центр оценки квалификации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Совет по профессиональным квалификациям (СПК)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Объединение работодателей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86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Башкортостанское региональное отделение Общероссийской общественной организации "Союз машиностроителей России"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 СПК в машиностроении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РО «Союз машиностроителей России»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86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 ООО "Головной аттестационно - сертификационный центр Республики Башкортостан"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СПК в области сварки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Союз работодателей РБ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86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 ООО "Инженерный </a:t>
                      </a:r>
                      <a:r>
                        <a:rPr lang="ru-RU" sz="1100" b="1" kern="1200" dirty="0" smtClean="0">
                          <a:effectLst/>
                        </a:rPr>
                        <a:t>Консультационный Центр  "</a:t>
                      </a:r>
                      <a:r>
                        <a:rPr lang="ru-RU" sz="1100" b="1" kern="1200" dirty="0">
                          <a:effectLst/>
                        </a:rPr>
                        <a:t>Эксперт"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СПК в лифтовой отрасли, сфере подъемных сооружений и вертикального транспорта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131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 ООО «Башкирский Центр оценки квалификаций в строительстве»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СПК в строительстве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100" b="1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 АНО "Центр развития квалификаций"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СПК в строительстве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Союз строителей РБ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086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Центр оценки квалификации общества с ограниченной ответственностью «Центр оценки квалификации»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СПК офисных специалистов и вспомогательных административных работников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211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 Центр оценки квалификаций ООО «Республиканский кадровый центр </a:t>
                      </a:r>
                      <a:r>
                        <a:rPr lang="ru-RU" sz="1100" b="1" kern="1200" dirty="0" smtClean="0">
                          <a:effectLst/>
                        </a:rPr>
                        <a:t> похоронного </a:t>
                      </a:r>
                      <a:r>
                        <a:rPr lang="ru-RU" sz="1100" b="1" kern="1200" dirty="0">
                          <a:effectLst/>
                        </a:rPr>
                        <a:t>дела»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 СПК в жилищно-коммунальном хозяйстве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647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 Центр оценки квалификаций общества с ограниченной ответственностью "Межотраслевой центр оценки квалификаций"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СПК офисных специалистов и вспомогательных административных работников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227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9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 Консалтинговое агентство "</a:t>
                      </a:r>
                      <a:r>
                        <a:rPr lang="en-US" sz="1100" b="1" kern="1200">
                          <a:effectLst/>
                        </a:rPr>
                        <a:t>Soffi Ann"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effectLst/>
                        </a:rPr>
                        <a:t>СПК по финансовым рынкам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effectLst/>
                        </a:rPr>
                        <a:t>Союз работодателей РБ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3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539552" y="764703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31349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48464" y="638132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124744"/>
            <a:ext cx="8818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РЕЕСТР ДЕЙСТВУЮЩИХ в РБ ЦЕНТРОВ ОЦЕНКИ КВАЛИФИКАЦИЙ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9" y="630932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Источник: Национально</a:t>
            </a:r>
            <a:r>
              <a:rPr lang="ru-RU" sz="1200" dirty="0">
                <a:solidFill>
                  <a:srgbClr val="002060"/>
                </a:solidFill>
              </a:rPr>
              <a:t>е</a:t>
            </a:r>
            <a:r>
              <a:rPr lang="ru-RU" sz="1200" dirty="0" smtClean="0">
                <a:solidFill>
                  <a:srgbClr val="002060"/>
                </a:solidFill>
              </a:rPr>
              <a:t> агентство развития квалификаций. Реестр сведений о проведении независимой оценки квалификаций (</a:t>
            </a:r>
            <a:r>
              <a:rPr lang="en-US" sz="1200" dirty="0" smtClean="0">
                <a:solidFill>
                  <a:srgbClr val="002060"/>
                </a:solidFill>
              </a:rPr>
              <a:t>www.nok-nark.ru)</a:t>
            </a: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4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1196752"/>
            <a:ext cx="8136904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Сведения о проведенных  в РБ оценках квалификации на 30.10.2017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(Лист 1)</a:t>
            </a:r>
          </a:p>
        </p:txBody>
      </p:sp>
      <p:pic>
        <p:nvPicPr>
          <p:cNvPr id="4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539552" y="836711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31349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26759"/>
              </p:ext>
            </p:extLst>
          </p:nvPr>
        </p:nvGraphicFramePr>
        <p:xfrm>
          <a:off x="323528" y="1673806"/>
          <a:ext cx="8568952" cy="4815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570"/>
                <a:gridCol w="2582758"/>
                <a:gridCol w="1800200"/>
                <a:gridCol w="3816424"/>
              </a:tblGrid>
              <a:tr h="622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Центр оценки квалификации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Совет по профессиональным квалификациям (СПК)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Проведенные оценки квалификации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2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Башкортостанское региональное отделение Общероссийской общественной организации "Союз машиностроителей России"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СПК в машиностроении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Инженер-технолог по механообработке в машиностроении  3 категории 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Токарь –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Фрезеровщик -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ООО "Головной аттестационно - сертификационный центр Республики Башкортостан"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СПК в области сварки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Сварщик дуговой сварки плавящим покрытым электродом  3 уровня -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85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ООО "Инженерный Консультационный Центр "Эксперт"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СПК в лифтовой отрасли, сфере подъемных сооружений и вертикального транспорта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Техник-электромеханик  по лифтам –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Специалист по организации обслуживания лифтов –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Специалист по обслуживанию лифтов -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Специалист по эксплуатации лифтов -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АНО "Центр развития квалификаций"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СПК в строительстве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Каменщик (3 уровень квалификации) –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ООО «Башкирский Центр оценки квалификаций в строительстве»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СПК в строительстве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Бетонщик 3 уровень квалификации –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Штукатур по отделке внутренних и наружных поверхностей зданий и сооружений, 3 уровень квалификации –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7313" lvl="0" indent="-87313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Штукатур по отделке внутренних и наружных поверхностей зданий и сооружений, 4 уровень квалификации -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593" y="6493105"/>
            <a:ext cx="628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Источник: Сведения представленные Союзу работодателей Центрами оценки квалификации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48464" y="646232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1655" y="1016731"/>
            <a:ext cx="81369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Сведения о проведенных  в РБ оценках квалификации на 30.10.2017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(Лист 2)</a:t>
            </a:r>
          </a:p>
        </p:txBody>
      </p:sp>
      <p:pic>
        <p:nvPicPr>
          <p:cNvPr id="4" name="Picture 2" descr="C:\Users\Ринат\Desktop\Презентация  на Координационный совет\Рисунок для презентации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39" b="83474"/>
          <a:stretch/>
        </p:blipFill>
        <p:spPr bwMode="auto">
          <a:xfrm>
            <a:off x="539552" y="692695"/>
            <a:ext cx="8352928" cy="36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31349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002060"/>
                </a:solidFill>
              </a:rPr>
              <a:t>«О работе по формированию национальной системы развития квалификаций </a:t>
            </a:r>
          </a:p>
          <a:p>
            <a:pPr algn="ctr"/>
            <a:r>
              <a:rPr lang="ru-RU" sz="1400" i="1" dirty="0">
                <a:solidFill>
                  <a:srgbClr val="002060"/>
                </a:solidFill>
              </a:rPr>
              <a:t>в Республике Башкортостан»</a:t>
            </a:r>
            <a:endParaRPr lang="ru-RU" sz="1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326024"/>
              </p:ext>
            </p:extLst>
          </p:nvPr>
        </p:nvGraphicFramePr>
        <p:xfrm>
          <a:off x="643869" y="1988840"/>
          <a:ext cx="7939077" cy="335313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99739"/>
                <a:gridCol w="2664296"/>
                <a:gridCol w="2304256"/>
                <a:gridCol w="2570786"/>
              </a:tblGrid>
              <a:tr h="108941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981" marR="55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Центр оценки квалификации общества с ограниченной ответственностью «Центр оценки квалификации»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СПК офисных специалистов и вспомогательных административных работников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Специалист по организационному и документационному обеспечению управления организацией  -  1 че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л.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892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981" marR="55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Центр оценки квалификаций ООО «Республиканский кадровый центр похоронного дела»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СПК в жилищно-коммунальном хозяйстве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 проводилась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19800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981" marR="55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Центр оценки квалификаций общества с ограниченной ответственностью "Межотраслевой центр оценки квалификаций"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1.СПК офисных специалистов и вспомогательных административных работников.        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2. В стадии утверждения:            - СПК по управлению персоналом;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СПК в лифтовой отрасли;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 СПК  в строительстве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 проводилась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111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981" marR="559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Консалтинговое агентство "</a:t>
                      </a:r>
                      <a:r>
                        <a:rPr lang="ru-RU" sz="1000" b="1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Soffi</a:t>
                      </a: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Ann</a:t>
                      </a: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"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СПК по финансовым рынкам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Не проводилась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029038"/>
              </p:ext>
            </p:extLst>
          </p:nvPr>
        </p:nvGraphicFramePr>
        <p:xfrm>
          <a:off x="633983" y="1359802"/>
          <a:ext cx="7898457" cy="622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625"/>
                <a:gridCol w="2664296"/>
                <a:gridCol w="2304256"/>
                <a:gridCol w="2520280"/>
              </a:tblGrid>
              <a:tr h="622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Центр оценки квалификации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Совет по профессиональным квалификациям (СПК)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Проведенные оценки квалификации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14872" y="5784792"/>
            <a:ext cx="6996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Всего проведено  в РБ оценок квалификаций на 30 октября 2017 года  -    85 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83568" y="5517232"/>
            <a:ext cx="790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27650" y="6092569"/>
            <a:ext cx="66247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</a:rPr>
              <a:t>Источник: Сведения представленные Союзу работодателей Центрами оценки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квалификации  в РБ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588559" y="6341377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19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8707</TotalTime>
  <Words>1724</Words>
  <Application>Microsoft Office PowerPoint</Application>
  <PresentationFormat>Экран (4:3)</PresentationFormat>
  <Paragraphs>361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Ринат</dc:creator>
  <cp:lastModifiedBy>Ринат</cp:lastModifiedBy>
  <cp:revision>138</cp:revision>
  <cp:lastPrinted>2017-12-19T10:06:06Z</cp:lastPrinted>
  <dcterms:created xsi:type="dcterms:W3CDTF">2017-10-26T05:41:04Z</dcterms:created>
  <dcterms:modified xsi:type="dcterms:W3CDTF">2017-12-19T12:05:37Z</dcterms:modified>
</cp:coreProperties>
</file>